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8" r:id="rId2"/>
    <p:sldId id="259" r:id="rId3"/>
    <p:sldId id="262" r:id="rId4"/>
    <p:sldId id="261" r:id="rId5"/>
    <p:sldId id="263" r:id="rId6"/>
    <p:sldId id="260" r:id="rId7"/>
    <p:sldId id="264" r:id="rId8"/>
    <p:sldId id="266" r:id="rId9"/>
    <p:sldId id="265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4" r:id="rId18"/>
    <p:sldId id="276" r:id="rId19"/>
    <p:sldId id="275" r:id="rId20"/>
    <p:sldId id="278" r:id="rId21"/>
    <p:sldId id="277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477768-8D1B-4A61-A99D-F478B8BF467B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17B26-54E7-4E3E-98F1-E7A988D970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056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DA09B5-DF54-46B6-B784-9F6D67DEE538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DF60868-57C4-475E-9F60-7A9B791DCE5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7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7.pn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8.png"/><Relationship Id="rId12" Type="http://schemas.openxmlformats.org/officeDocument/2006/relationships/image" Target="../media/image2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7.png"/><Relationship Id="rId11" Type="http://schemas.openxmlformats.org/officeDocument/2006/relationships/image" Target="../media/image52.jpeg"/><Relationship Id="rId5" Type="http://schemas.openxmlformats.org/officeDocument/2006/relationships/image" Target="../media/image46.png"/><Relationship Id="rId10" Type="http://schemas.openxmlformats.org/officeDocument/2006/relationships/image" Target="../media/image51.gif"/><Relationship Id="rId4" Type="http://schemas.openxmlformats.org/officeDocument/2006/relationships/image" Target="../media/image45.png"/><Relationship Id="rId9" Type="http://schemas.openxmlformats.org/officeDocument/2006/relationships/image" Target="../media/image5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70871" y="116632"/>
            <a:ext cx="8572592" cy="1200329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3175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Блокада Ленинграда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071546"/>
            <a:ext cx="6745634" cy="5062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857893"/>
            <a:ext cx="8786842" cy="646331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сентября 1941 - 27 января 1944 </a:t>
            </a:r>
          </a:p>
        </p:txBody>
      </p:sp>
    </p:spTree>
    <p:extLst>
      <p:ext uri="{BB962C8B-B14F-4D97-AF65-F5344CB8AC3E}">
        <p14:creationId xmlns:p14="http://schemas.microsoft.com/office/powerpoint/2010/main" val="1482625059"/>
      </p:ext>
    </p:extLst>
  </p:cSld>
  <p:clrMapOvr>
    <a:masterClrMapping/>
  </p:clrMapOvr>
  <p:transition advClick="0" advTm="1000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65" y="196161"/>
            <a:ext cx="4395787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4395787" cy="496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74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808" y="1486701"/>
            <a:ext cx="399891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400"/>
            <a:ext cx="5322887" cy="643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463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36451" y="5107424"/>
            <a:ext cx="3068225" cy="1200329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НО ГОРОД </a:t>
            </a:r>
          </a:p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ВСЕ ЖЕ НЕ СДАВАЛСЯ! </a:t>
            </a:r>
          </a:p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РАБОТАЛИ ЗАВОДЫ, ШКОЛЫ </a:t>
            </a:r>
          </a:p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И ДАЖЕ ТЕАТРЫ.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96" y="2260969"/>
            <a:ext cx="3312368" cy="2251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824" y="2288393"/>
            <a:ext cx="3452921" cy="2273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9" y="34312"/>
            <a:ext cx="3080011" cy="220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226" y="54912"/>
            <a:ext cx="3356799" cy="2206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9" y="4703972"/>
            <a:ext cx="2791979" cy="2099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252" y="4703972"/>
            <a:ext cx="3052021" cy="2029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e2279f6fd45ad9cc58d3f1ebc2e7216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7635"/>
      </p:ext>
    </p:extLst>
  </p:cSld>
  <p:clrMapOvr>
    <a:masterClrMapping/>
  </p:clrMapOvr>
  <p:transition advClick="0" advTm="1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9" y="116632"/>
            <a:ext cx="4408487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0"/>
            <a:ext cx="434438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" y="2852936"/>
            <a:ext cx="4393823" cy="42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458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9" y="0"/>
            <a:ext cx="5544617" cy="465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3501008"/>
            <a:ext cx="463867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75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211960" y="260648"/>
            <a:ext cx="4464496" cy="32403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11960" y="1"/>
            <a:ext cx="4680520" cy="3980160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ru-RU" sz="3200" dirty="0">
                <a:ln>
                  <a:solidFill>
                    <a:schemeClr val="bg1"/>
                  </a:solidFill>
                </a:ln>
              </a:rPr>
              <a:t>ПАМЯТНЫЙ КОМПЛЕКС, </a:t>
            </a:r>
            <a:r>
              <a:rPr lang="ru-RU" sz="3200" dirty="0" smtClean="0">
                <a:ln>
                  <a:solidFill>
                    <a:schemeClr val="bg1"/>
                  </a:solidFill>
                </a:ln>
              </a:rPr>
              <a:t>ПОСВЯЩЕН-НЫЙ </a:t>
            </a:r>
            <a:r>
              <a:rPr lang="ru-RU" sz="3200" dirty="0">
                <a:ln>
                  <a:solidFill>
                    <a:schemeClr val="bg1"/>
                  </a:solidFill>
                </a:ln>
              </a:rPr>
              <a:t>ДЕТЯМ БЛОКАДНОГО ЛЕНИНГРАДА. НА 14 МЕТРОВ УХОДИТ В ВЫСОТУ СТЕБЕЛЬ «ЦВЕТКА».</a:t>
            </a:r>
            <a:endParaRPr lang="ru-RU" sz="3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597275" cy="371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980161"/>
            <a:ext cx="6302237" cy="285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141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4657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662" y="1124744"/>
            <a:ext cx="4702338" cy="567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03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32656"/>
            <a:ext cx="2520280" cy="28931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1400" b="1" dirty="0"/>
              <a:t>В осаждённом Ленинграде</a:t>
            </a:r>
            <a:endParaRPr lang="ru-RU" sz="1400" dirty="0"/>
          </a:p>
          <a:p>
            <a:r>
              <a:rPr lang="ru-RU" sz="1400" b="1" dirty="0"/>
              <a:t>Эта девочка жила.</a:t>
            </a:r>
            <a:endParaRPr lang="ru-RU" sz="1400" dirty="0"/>
          </a:p>
          <a:p>
            <a:r>
              <a:rPr lang="ru-RU" sz="1400" b="1" dirty="0"/>
              <a:t>В ученической тетради</a:t>
            </a:r>
            <a:endParaRPr lang="ru-RU" sz="1400" dirty="0"/>
          </a:p>
          <a:p>
            <a:r>
              <a:rPr lang="ru-RU" sz="1400" b="1" dirty="0"/>
              <a:t>Свой дневник она вела.</a:t>
            </a:r>
            <a:endParaRPr lang="ru-RU" sz="1400" dirty="0"/>
          </a:p>
          <a:p>
            <a:r>
              <a:rPr lang="ru-RU" sz="1400" b="1" dirty="0"/>
              <a:t>В дни войны погибла Таня,</a:t>
            </a:r>
            <a:endParaRPr lang="ru-RU" sz="1400" dirty="0"/>
          </a:p>
          <a:p>
            <a:r>
              <a:rPr lang="ru-RU" sz="1400" b="1" dirty="0"/>
              <a:t>Таня в памяти жива:</a:t>
            </a:r>
            <a:endParaRPr lang="ru-RU" sz="1400" dirty="0"/>
          </a:p>
          <a:p>
            <a:r>
              <a:rPr lang="ru-RU" sz="1400" b="1" dirty="0"/>
              <a:t>Затаив на миг дыханье,</a:t>
            </a:r>
            <a:endParaRPr lang="ru-RU" sz="1400" dirty="0"/>
          </a:p>
          <a:p>
            <a:r>
              <a:rPr lang="ru-RU" sz="1400" b="1" dirty="0"/>
              <a:t>Слышит мир её слова:</a:t>
            </a:r>
            <a:endParaRPr lang="ru-RU" sz="1400" dirty="0"/>
          </a:p>
          <a:p>
            <a:r>
              <a:rPr lang="ru-RU" sz="1400" dirty="0"/>
              <a:t>«Женя умерла 28 декабря в  12 часов 30 минут утра 1941года.  Бабушка умерла 25 января в 3 часа дня 1942 года.»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984572"/>
            <a:ext cx="2502024" cy="2677656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1400" b="1" dirty="0"/>
              <a:t>А в ночи пронзает небо</a:t>
            </a:r>
            <a:endParaRPr lang="ru-RU" sz="1400" dirty="0"/>
          </a:p>
          <a:p>
            <a:r>
              <a:rPr lang="ru-RU" sz="1400" b="1" dirty="0"/>
              <a:t>Острый свет прожекторов.</a:t>
            </a:r>
            <a:endParaRPr lang="ru-RU" sz="1400" dirty="0"/>
          </a:p>
          <a:p>
            <a:r>
              <a:rPr lang="ru-RU" sz="1400" b="1" dirty="0"/>
              <a:t>Дома нет ни крошки хлеба,</a:t>
            </a:r>
            <a:endParaRPr lang="ru-RU" sz="1400" dirty="0"/>
          </a:p>
          <a:p>
            <a:r>
              <a:rPr lang="ru-RU" sz="1400" b="1" dirty="0"/>
              <a:t>Не найдёшь полена дров.</a:t>
            </a:r>
            <a:endParaRPr lang="ru-RU" sz="1400" dirty="0"/>
          </a:p>
          <a:p>
            <a:r>
              <a:rPr lang="ru-RU" sz="1400" b="1" dirty="0"/>
              <a:t>От коптилки не согреться</a:t>
            </a:r>
            <a:endParaRPr lang="ru-RU" sz="1400" dirty="0"/>
          </a:p>
          <a:p>
            <a:r>
              <a:rPr lang="ru-RU" sz="1400" b="1" dirty="0"/>
              <a:t>Карандаш дрожит в руке,</a:t>
            </a:r>
            <a:endParaRPr lang="ru-RU" sz="1400" dirty="0"/>
          </a:p>
          <a:p>
            <a:r>
              <a:rPr lang="ru-RU" sz="1400" b="1" dirty="0"/>
              <a:t>Но выводит кровью сердце</a:t>
            </a:r>
            <a:endParaRPr lang="ru-RU" sz="1400" dirty="0"/>
          </a:p>
          <a:p>
            <a:r>
              <a:rPr lang="ru-RU" sz="1400" b="1" dirty="0"/>
              <a:t>В сокровенном дневнике:</a:t>
            </a:r>
            <a:endParaRPr lang="ru-RU" sz="1400" dirty="0"/>
          </a:p>
          <a:p>
            <a:r>
              <a:rPr lang="ru-RU" sz="1400" dirty="0"/>
              <a:t> «Лека умер 12 марта в 8 часов утра 1942 года.  Дядя Вася умер 13 апреля в 2 часа дня 1942 года». 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91472"/>
            <a:ext cx="2574032" cy="2677656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1400" b="1" dirty="0"/>
              <a:t>Отшумела, отгремела</a:t>
            </a:r>
            <a:endParaRPr lang="ru-RU" sz="1400" dirty="0"/>
          </a:p>
          <a:p>
            <a:r>
              <a:rPr lang="ru-RU" sz="1400" b="1" dirty="0"/>
              <a:t>Орудийная гроза,</a:t>
            </a:r>
            <a:endParaRPr lang="ru-RU" sz="1400" dirty="0"/>
          </a:p>
          <a:p>
            <a:r>
              <a:rPr lang="ru-RU" sz="1400" b="1" dirty="0"/>
              <a:t>Только память то и дело</a:t>
            </a:r>
            <a:endParaRPr lang="ru-RU" sz="1400" dirty="0"/>
          </a:p>
          <a:p>
            <a:r>
              <a:rPr lang="ru-RU" sz="1400" b="1" dirty="0"/>
              <a:t>Смотрит пристально в глаза.</a:t>
            </a:r>
            <a:endParaRPr lang="ru-RU" sz="1400" dirty="0"/>
          </a:p>
          <a:p>
            <a:r>
              <a:rPr lang="ru-RU" sz="1400" b="1" dirty="0"/>
              <a:t>К солнцу тянутся берёзки,</a:t>
            </a:r>
            <a:endParaRPr lang="ru-RU" sz="1400" dirty="0"/>
          </a:p>
          <a:p>
            <a:r>
              <a:rPr lang="ru-RU" sz="1400" b="1" dirty="0"/>
              <a:t>Пробивается трава,</a:t>
            </a:r>
            <a:endParaRPr lang="ru-RU" sz="1400" dirty="0"/>
          </a:p>
          <a:p>
            <a:r>
              <a:rPr lang="ru-RU" sz="1400" b="1" dirty="0"/>
              <a:t>А на скорбном Пискарёвском</a:t>
            </a:r>
            <a:endParaRPr lang="ru-RU" sz="1400" dirty="0"/>
          </a:p>
          <a:p>
            <a:r>
              <a:rPr lang="ru-RU" sz="1400" b="1" dirty="0"/>
              <a:t>Остановят вдруг слова:</a:t>
            </a:r>
            <a:endParaRPr lang="ru-RU" sz="1400" dirty="0"/>
          </a:p>
          <a:p>
            <a:r>
              <a:rPr lang="ru-RU" sz="1400" dirty="0"/>
              <a:t> «Дядя Лёша умер 10 мая в 4 часа дня 1942 года. Мама – 13 мая в 7 часов 30 минут утра 1942 года».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2852936"/>
            <a:ext cx="2808312" cy="138499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1400" b="1" dirty="0"/>
              <a:t>Светлый день встречайте, люди,</a:t>
            </a:r>
            <a:endParaRPr lang="ru-RU" sz="1400" dirty="0"/>
          </a:p>
          <a:p>
            <a:r>
              <a:rPr lang="ru-RU" sz="1400" b="1" dirty="0"/>
              <a:t>Люди, вслушайтесь в  дневник:</a:t>
            </a:r>
            <a:endParaRPr lang="ru-RU" sz="1400" dirty="0"/>
          </a:p>
          <a:p>
            <a:r>
              <a:rPr lang="ru-RU" sz="1400" b="1" dirty="0"/>
              <a:t>Он звучит сильней орудий,</a:t>
            </a:r>
            <a:endParaRPr lang="ru-RU" sz="1400" dirty="0"/>
          </a:p>
          <a:p>
            <a:r>
              <a:rPr lang="ru-RU" sz="1400" b="1" dirty="0"/>
              <a:t>Тот безмолвный детский крик:</a:t>
            </a:r>
            <a:endParaRPr lang="ru-RU" sz="1400" dirty="0"/>
          </a:p>
          <a:p>
            <a:r>
              <a:rPr lang="ru-RU" sz="1400" dirty="0"/>
              <a:t> «Савичевы умерли. Умерли все. Осталась одна Таня!»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498" y="6128429"/>
            <a:ext cx="8940742" cy="646331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ПОСЛЕ ТОГО, КАК ТАНЮ ВЫВЕЗЛИ ИЗ БЛОКАДНОГО ГОРОДА. </a:t>
            </a:r>
          </a:p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ИСТОЩЕННАЯ ГОЛОДОМ И СТРАДАНИЯМИ ДЕВОЧКА УЖЕ НЕ СМОГЛА ПОДНЯТЬСЯ. 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21184"/>
            <a:ext cx="2286000" cy="2933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07879233"/>
      </p:ext>
    </p:extLst>
  </p:cSld>
  <p:clrMapOvr>
    <a:masterClrMapping/>
  </p:clrMapOvr>
  <p:transition advClick="0" advTm="10000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24" y="0"/>
            <a:ext cx="8928992" cy="2677656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chemeClr val="bg1"/>
                  </a:solidFill>
                </a:ln>
              </a:rPr>
              <a:t>900 дней и ночей был оторван город на Неве от Большой земли. Легче его жителям стало после наступления советских войск в январе 1943 года, когда в фашистской обороне был пробит коридор шириной 8-11 километров. По нему пошли поезда и машины с продуктами.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2064" y="6093296"/>
            <a:ext cx="8848912" cy="646331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b="1" dirty="0">
                <a:ln>
                  <a:solidFill>
                    <a:schemeClr val="bg1"/>
                  </a:solidFill>
                </a:ln>
              </a:rPr>
              <a:t>Всем стало ясно: Ленинград выстоит и победит. Вражеский замысел задушить защитников города голодом не удался.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293" y="1988840"/>
            <a:ext cx="3571318" cy="2923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7655"/>
            <a:ext cx="5715000" cy="3410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22873818"/>
      </p:ext>
    </p:extLst>
  </p:cSld>
  <p:clrMapOvr>
    <a:masterClrMapping/>
  </p:clrMapOvr>
  <p:transition advClick="0" advTm="10000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6669360"/>
            <a:ext cx="8305800" cy="188640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6187" y="0"/>
            <a:ext cx="8964488" cy="3717032"/>
          </a:xfrm>
        </p:spPr>
        <p:txBody>
          <a:bodyPr>
            <a:noAutofit/>
          </a:bodyPr>
          <a:lstStyle/>
          <a:p>
            <a:r>
              <a:rPr lang="ru-RU" sz="2800" dirty="0" smtClean="0">
                <a:ln>
                  <a:solidFill>
                    <a:schemeClr val="bg1"/>
                  </a:solidFill>
                </a:ln>
              </a:rPr>
              <a:t/>
            </a:r>
            <a:br>
              <a:rPr lang="ru-RU" sz="2800" dirty="0" smtClean="0">
                <a:ln>
                  <a:solidFill>
                    <a:schemeClr val="bg1"/>
                  </a:solidFill>
                </a:ln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</a:rPr>
              <a:t/>
            </a:r>
            <a:br>
              <a:rPr lang="ru-RU" sz="2800" dirty="0">
                <a:ln>
                  <a:solidFill>
                    <a:schemeClr val="bg1"/>
                  </a:solidFill>
                </a:ln>
              </a:rPr>
            </a:br>
            <a:r>
              <a:rPr lang="ru-RU" sz="2800" dirty="0" smtClean="0">
                <a:ln>
                  <a:solidFill>
                    <a:schemeClr val="bg1"/>
                  </a:solidFill>
                </a:ln>
              </a:rPr>
              <a:t/>
            </a:r>
            <a:br>
              <a:rPr lang="ru-RU" sz="2800" dirty="0" smtClean="0">
                <a:ln>
                  <a:solidFill>
                    <a:schemeClr val="bg1"/>
                  </a:solidFill>
                </a:ln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</a:rPr>
              <a:t/>
            </a:r>
            <a:br>
              <a:rPr lang="ru-RU" sz="2800" dirty="0">
                <a:ln>
                  <a:solidFill>
                    <a:schemeClr val="bg1"/>
                  </a:solidFill>
                </a:ln>
              </a:rPr>
            </a:br>
            <a:r>
              <a:rPr lang="ru-RU" sz="2800" dirty="0" smtClean="0">
                <a:ln>
                  <a:solidFill>
                    <a:schemeClr val="bg1"/>
                  </a:solidFill>
                </a:ln>
              </a:rPr>
              <a:t/>
            </a:r>
            <a:br>
              <a:rPr lang="ru-RU" sz="2800" dirty="0" smtClean="0">
                <a:ln>
                  <a:solidFill>
                    <a:schemeClr val="bg1"/>
                  </a:solidFill>
                </a:ln>
              </a:rPr>
            </a:br>
            <a:r>
              <a:rPr lang="ru-RU" sz="2800" dirty="0">
                <a:ln>
                  <a:solidFill>
                    <a:schemeClr val="bg1"/>
                  </a:solidFill>
                </a:ln>
              </a:rPr>
              <a:t/>
            </a:r>
            <a:br>
              <a:rPr lang="ru-RU" sz="2800" dirty="0">
                <a:ln>
                  <a:solidFill>
                    <a:schemeClr val="bg1"/>
                  </a:solidFill>
                </a:ln>
              </a:rPr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272677"/>
            <a:ext cx="9073008" cy="224676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</a:rPr>
              <a:t>Полностью от блокады Ленинград был освобождён только в январе 1944 года. Несмотря на лужи и туман, необычные для этого времени года, многие жители вышли на площади и улицы к репродукторам, чтобы услышать по радио долгожданную радостную весть</a:t>
            </a:r>
            <a:endParaRPr lang="ru-RU" sz="28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261"/>
            <a:ext cx="6624736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313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67544" y="188640"/>
            <a:ext cx="8305800" cy="48965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799558"/>
            <a:ext cx="8305800" cy="869801"/>
          </a:xfrm>
          <a:solidFill>
            <a:schemeClr val="accent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Блокада – это боль и мужество</a:t>
            </a:r>
            <a:endParaRPr lang="ru-RU" sz="4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" y="476672"/>
            <a:ext cx="8467725" cy="532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311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" y="188640"/>
            <a:ext cx="4779640" cy="15121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4008" y="260648"/>
            <a:ext cx="3843536" cy="5184576"/>
          </a:xfrm>
        </p:spPr>
        <p:txBody>
          <a:bodyPr>
            <a:no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Мерой мужества ленинградцев стала, учреждённая в декабре 1942 года медаль «За оборону Ленинграда»</a:t>
            </a:r>
            <a:endParaRPr lang="ru-RU" sz="40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2962913" cy="498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369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6309320"/>
            <a:ext cx="8305800" cy="414649"/>
          </a:xfrm>
        </p:spPr>
        <p:txBody>
          <a:bodyPr>
            <a:noAutofit/>
          </a:bodyPr>
          <a:lstStyle/>
          <a:p>
            <a:r>
              <a:rPr lang="ru-RU" sz="4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Пискарёвское</a:t>
            </a:r>
            <a:r>
              <a:rPr lang="ru-RU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кладбище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620688"/>
            <a:ext cx="3384376" cy="5328592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Здесь лежат ленинградцы.</a:t>
            </a:r>
            <a:b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Рядом с ними солдаты – красноармейцы.</a:t>
            </a:r>
            <a:b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Всею жизнью своею</a:t>
            </a:r>
            <a:b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защищали тебя, Ленинград.</a:t>
            </a:r>
            <a:b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6632"/>
            <a:ext cx="5468937" cy="603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39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6858000"/>
            <a:ext cx="8305800" cy="8199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737848" cy="2852936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Полгорода лежит в земле сырой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Неугасима память поколений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память тех, кого так свято чтим,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Давайте люди, встанем на мгновенье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 скорби постоим и помолчим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71" y="2780928"/>
            <a:ext cx="6962775" cy="39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c03a96e141bc1a3281c1f2c190efae4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9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496" y="188640"/>
            <a:ext cx="8928992" cy="2554545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СТРАШНЫМ БЫЛ ИТОГ БЛОКАДЫ. 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ЗА 900 ДНЕЙ ПОГИБЛО 800 ТЫС. ЧЕЛОВЕК.  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ПОКОЛЕНИЯ, ПЕРЕЖИВШИЕ ГОЛОД 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И НЕВЗГОДЫ ВОЙНЫ 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ЗНАЮТ ЦЕНУ КУСКУ ХЛЕБА.</a:t>
            </a:r>
            <a:endParaRPr lang="ru-RU" sz="3200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97" y="3429000"/>
            <a:ext cx="890820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c03a96e141bc1a3281c1f2c190efae4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7519"/>
      </p:ext>
    </p:extLst>
  </p:cSld>
  <p:clrMapOvr>
    <a:masterClrMapping/>
  </p:clrMapOvr>
  <p:transition advClick="0" advTm="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5" y="0"/>
            <a:ext cx="3651881" cy="2614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47" y="1844824"/>
            <a:ext cx="3265090" cy="2176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8628"/>
            <a:ext cx="3350422" cy="225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2208" y="118960"/>
            <a:ext cx="42255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"СЛАВА ТЕБЕ, ВЕЛИКИЙ ГОРОД, </a:t>
            </a:r>
            <a:b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</a:br>
            <a: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СЛИВШИЙ ВОЕДИНО ФРОНТ И ТЫЛ. </a:t>
            </a:r>
            <a:b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</a:br>
            <a: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В НЕБЫВАЛЫХ ТРУДНОСТЯХ КОТОРЫЙ</a:t>
            </a:r>
            <a:b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</a:br>
            <a: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ВЫСТОЯЛ. СРАЖАЛСЯ. ПОБЕДИЛ"</a:t>
            </a:r>
            <a:endParaRPr lang="ru-RU" sz="20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089" y="3789041"/>
            <a:ext cx="4013462" cy="3007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5" y="3723096"/>
            <a:ext cx="4155937" cy="312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011" y="2333666"/>
            <a:ext cx="576064" cy="11699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83" y="2303400"/>
            <a:ext cx="576064" cy="11699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320439"/>
            <a:ext cx="1296144" cy="1225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2624" y="3473345"/>
            <a:ext cx="13498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Орден Ленина.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3481114"/>
            <a:ext cx="19208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Медаль «Золотая Звезда»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65856" y="3545934"/>
            <a:ext cx="26460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Медаль "За оборону Ленинграда</a:t>
            </a:r>
            <a:r>
              <a:rPr lang="ru-RU" sz="1200" b="1" dirty="0" smtClean="0">
                <a:solidFill>
                  <a:schemeClr val="bg1"/>
                </a:solidFill>
              </a:rPr>
              <a:t>"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14" name="c03a96e141bc1a3281c1f2c190efae4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629983"/>
      </p:ext>
    </p:extLst>
  </p:cSld>
  <p:clrMapOvr>
    <a:masterClrMapping/>
  </p:clrMapOvr>
  <p:transition advClick="0" advTm="10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" y="3429000"/>
            <a:ext cx="3051448" cy="3240360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116632"/>
            <a:ext cx="2952328" cy="6480720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/>
              <a:t>Снаряды летят за снарядом…</a:t>
            </a:r>
            <a:br>
              <a:rPr lang="ru-RU" sz="3600" b="1" dirty="0"/>
            </a:br>
            <a:r>
              <a:rPr lang="ru-RU" sz="3600" b="1" dirty="0"/>
              <a:t>Им некуда даже бежать,</a:t>
            </a:r>
            <a:br>
              <a:rPr lang="ru-RU" sz="3600" b="1" dirty="0"/>
            </a:br>
            <a:r>
              <a:rPr lang="ru-RU" sz="3600" b="1" dirty="0"/>
              <a:t>Стоять до конца вместе с </a:t>
            </a:r>
            <a:r>
              <a:rPr lang="ru-RU" sz="3600" b="1" dirty="0" smtClean="0"/>
              <a:t>Градом</a:t>
            </a:r>
            <a:r>
              <a:rPr lang="ru-RU" sz="3600" b="1" dirty="0"/>
              <a:t>,</a:t>
            </a:r>
            <a:br>
              <a:rPr lang="ru-RU" sz="3600" b="1" dirty="0"/>
            </a:br>
            <a:r>
              <a:rPr lang="ru-RU" sz="3600" b="1" dirty="0"/>
              <a:t>В нём тихо внутри голодать.</a:t>
            </a:r>
            <a:br>
              <a:rPr lang="ru-RU" sz="3600" b="1" dirty="0"/>
            </a:br>
            <a:endParaRPr lang="ru-RU" sz="36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245" y="273050"/>
            <a:ext cx="5224710" cy="585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8"/>
            <a:ext cx="5832648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05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6616" y="260648"/>
            <a:ext cx="8640960" cy="2304256"/>
          </a:xfrm>
          <a:solidFill>
            <a:schemeClr val="accent1">
              <a:lumMod val="50000"/>
            </a:scheme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К началу блокады продовольствия в городе оставалось немного.</a:t>
            </a:r>
          </a:p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К тому же немцам удалось разбомбить склады с продуктами. </a:t>
            </a:r>
          </a:p>
          <a:p>
            <a:pPr>
              <a:buNone/>
            </a:pP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7" y="3151240"/>
            <a:ext cx="4581580" cy="3436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816" y="3212976"/>
            <a:ext cx="4584848" cy="3374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7853448"/>
      </p:ext>
    </p:extLst>
  </p:cSld>
  <p:clrMapOvr>
    <a:masterClrMapping/>
  </p:clrMapOvr>
  <p:transition advClick="0" advTm="10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856984" cy="3539430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На жителей города обрушился голод. Единственным продуктом питания был хлеб,</a:t>
            </a: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 который </a:t>
            </a: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выдавали </a:t>
            </a: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по карточкам,</a:t>
            </a: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 но и его </a:t>
            </a: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</a:rPr>
              <a:t>не хватало.</a:t>
            </a:r>
            <a:endParaRPr lang="ru-RU" sz="3200" b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651856"/>
            <a:ext cx="8784976" cy="1200329"/>
          </a:xfrm>
          <a:prstGeom prst="rect">
            <a:avLst/>
          </a:prstGeom>
          <a:solidFill>
            <a:schemeClr val="accent1">
              <a:lumMod val="5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</a:rPr>
              <a:t>Блокадная карточка с суровой надписью «при утере не возобновляется».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465" y="1196752"/>
            <a:ext cx="5827511" cy="4680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5315779"/>
      </p:ext>
    </p:extLst>
  </p:cSld>
  <p:clrMapOvr>
    <a:masterClrMapping/>
  </p:clrMapOvr>
  <p:transition advClick="0" advTm="10000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188640"/>
            <a:ext cx="8305800" cy="48965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733256"/>
            <a:ext cx="8568952" cy="8549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6626225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84984"/>
            <a:ext cx="3960440" cy="271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18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6812281"/>
            <a:ext cx="4896544" cy="45719"/>
          </a:xfrm>
          <a:solidFill>
            <a:schemeClr val="accent1">
              <a:lumMod val="50000"/>
            </a:schemeClr>
          </a:solidFill>
        </p:spPr>
        <p:txBody>
          <a:bodyPr>
            <a:noAutofit/>
          </a:bodyPr>
          <a:lstStyle/>
          <a:p>
            <a:endParaRPr lang="ru-RU" sz="3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60648"/>
            <a:ext cx="4968552" cy="6696744"/>
          </a:xfrm>
          <a:noFill/>
        </p:spPr>
        <p:txBody>
          <a:bodyPr>
            <a:noAutofit/>
          </a:bodyPr>
          <a:lstStyle/>
          <a:p>
            <a:r>
              <a:rPr lang="ru-RU" sz="30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/>
            </a:r>
            <a:br>
              <a:rPr lang="ru-RU" sz="300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</a:br>
            <a:endParaRPr lang="ru-RU" sz="30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6632"/>
            <a:ext cx="4176713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25271"/>
            <a:ext cx="4572000" cy="627864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Блокадная пайка хлеба составляла всего 125 граммов в день на одного человека. В этом крошечном кусочке, кроме ржаной муки, были примеси соломы, травы-лебеды, древесных опилок. </a:t>
            </a: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</a:br>
            <a:r>
              <a:rPr lang="ru-RU" sz="30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И все же блокадная пайка хлеба – та единственная ниточка, которая соединяла ленинградцев с жизнью. </a:t>
            </a:r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val="313751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1962" y="44624"/>
            <a:ext cx="8715436" cy="15696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ПЕРВАЯ БЛОКАДНАЯ ЗИМА 1941 ГОДА ВЫДАЛАСЬ НЕОБЫЧАЙНО СУРОВОЙ: </a:t>
            </a:r>
          </a:p>
          <a:p>
            <a:pPr algn="ctr"/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</a:rPr>
              <a:t>С ТРЕСКУЧИМИ МОРОЗАМИ, ЖЕСТОКИМИ МЕТЕЛЯМИ, СИЛЬНЫМИ ВЕТРАМИ.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62" y="1761228"/>
            <a:ext cx="3412298" cy="2616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816" y="1249259"/>
            <a:ext cx="2397388" cy="309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155423"/>
            <a:ext cx="3673590" cy="2599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62" y="3992951"/>
            <a:ext cx="4388731" cy="2791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8124027"/>
      </p:ext>
    </p:extLst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79512" y="5347415"/>
            <a:ext cx="8305800" cy="90398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Замёрзла вода в водопроводе.</a:t>
            </a:r>
            <a:b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Жители ходили за водой на реку Неву и Фонтанку.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060825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548680"/>
            <a:ext cx="4584700" cy="481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372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380</TotalTime>
  <Words>457</Words>
  <Application>Microsoft Office PowerPoint</Application>
  <PresentationFormat>Экран (4:3)</PresentationFormat>
  <Paragraphs>77</Paragraphs>
  <Slides>24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Паркет</vt:lpstr>
      <vt:lpstr>Презентация PowerPoint</vt:lpstr>
      <vt:lpstr>Блокада – это боль и мужество</vt:lpstr>
      <vt:lpstr> 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ПАМЯТНЫЙ КОМПЛЕКС, ПОСВЯЩЕН-НЫЙ ДЕТЯМ БЛОКАДНОГО ЛЕНИНГРАДА. НА 14 МЕТРОВ УХОДИТ В ВЫСОТУ СТЕБЕЛЬ «ЦВЕТКА».</vt:lpstr>
      <vt:lpstr>Презентация PowerPoint</vt:lpstr>
      <vt:lpstr>Презентация PowerPoint</vt:lpstr>
      <vt:lpstr>Презентация PowerPoint</vt:lpstr>
      <vt:lpstr>      </vt:lpstr>
      <vt:lpstr>Презентация PowerPoint</vt:lpstr>
      <vt:lpstr>Здесь лежат ленинградцы. Рядом с ними солдаты – красноармейцы. Всею жизнью своею Они защищали тебя, Ленинград. </vt:lpstr>
      <vt:lpstr>Полгорода лежит в земле сырой Неугасима память поколений И память тех, кого так свято чтим, Давайте люди, встанем на мгновенье И в скорби постоим и помолчим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203</dc:creator>
  <cp:lastModifiedBy>Оксана</cp:lastModifiedBy>
  <cp:revision>20</cp:revision>
  <dcterms:created xsi:type="dcterms:W3CDTF">2015-02-06T09:13:01Z</dcterms:created>
  <dcterms:modified xsi:type="dcterms:W3CDTF">2015-02-08T15:29:17Z</dcterms:modified>
</cp:coreProperties>
</file>